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Marcellus"/>
      <p:regular r:id="rId19"/>
    </p:embeddedFon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arcellus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ad61b48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aad61b48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ad61b485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ad61b485c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aad61b485c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aad61b485c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/>
          <p:nvPr/>
        </p:nvSpPr>
        <p:spPr>
          <a:xfrm>
            <a:off x="6280190" y="2949535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Bootstrap Sampling &amp; Feature Randomness</a:t>
            </a:r>
            <a:endParaRPr b="0" i="0" sz="5100" u="none" cap="none" strike="noStrike"/>
          </a:p>
        </p:txBody>
      </p:sp>
      <p:sp>
        <p:nvSpPr>
          <p:cNvPr id="54" name="Google Shape;54;p15"/>
          <p:cNvSpPr/>
          <p:nvPr/>
        </p:nvSpPr>
        <p:spPr>
          <a:xfrm>
            <a:off x="6280190" y="4985147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600313" y="471964"/>
            <a:ext cx="7466767" cy="64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87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850"/>
              <a:buFont typeface="Marcellus"/>
              <a:buNone/>
            </a:pPr>
            <a:r>
              <a:rPr b="0" i="0" lang="en-US" sz="38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Feature Randomness Visualization</a:t>
            </a:r>
            <a:endParaRPr b="0" i="0" sz="3850" u="none" cap="none" strike="noStrike"/>
          </a:p>
        </p:txBody>
      </p:sp>
      <p:pic>
        <p:nvPicPr>
          <p:cNvPr descr="preencoded.png"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313" y="1563172"/>
            <a:ext cx="8823484" cy="558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11132463" y="1524595"/>
            <a:ext cx="2905125" cy="446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diagram compares how decision trees select features:</a:t>
            </a:r>
            <a:endParaRPr b="0" i="0" sz="1350" u="none" cap="none" strike="noStrike"/>
          </a:p>
        </p:txBody>
      </p:sp>
      <p:sp>
        <p:nvSpPr>
          <p:cNvPr id="219" name="Google Shape;219;p24"/>
          <p:cNvSpPr/>
          <p:nvPr/>
        </p:nvSpPr>
        <p:spPr>
          <a:xfrm>
            <a:off x="11132463" y="2124908"/>
            <a:ext cx="2905125" cy="892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Normal Decision Tree (left)</a:t>
            </a: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: Uses all features at each split, leading to similar tree structures.</a:t>
            </a:r>
            <a:endParaRPr b="0" i="0" sz="135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11132463" y="3076932"/>
            <a:ext cx="2905125" cy="156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Forest Trees (center and right)</a:t>
            </a: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: Each tree considers only a random subset of features at each split, creating diverse tree structures that capture different patterns.</a:t>
            </a:r>
            <a:endParaRPr b="0" i="0" sz="1350" u="none" cap="none" strike="noStrike"/>
          </a:p>
        </p:txBody>
      </p:sp>
      <p:sp>
        <p:nvSpPr>
          <p:cNvPr id="221" name="Google Shape;221;p24"/>
          <p:cNvSpPr/>
          <p:nvPr/>
        </p:nvSpPr>
        <p:spPr>
          <a:xfrm>
            <a:off x="11132463" y="4792266"/>
            <a:ext cx="2905125" cy="446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diversity leads to more robust predictions.</a:t>
            </a:r>
            <a:endParaRPr b="0" i="0" sz="1350" u="none" cap="none" strike="noStrike"/>
          </a:p>
        </p:txBody>
      </p:sp>
      <p:sp>
        <p:nvSpPr>
          <p:cNvPr id="222" name="Google Shape;222;p24"/>
          <p:cNvSpPr/>
          <p:nvPr/>
        </p:nvSpPr>
        <p:spPr>
          <a:xfrm>
            <a:off x="600313" y="7534632"/>
            <a:ext cx="13429774" cy="223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793790" y="1488638"/>
            <a:ext cx="10131623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Feature Randomness Matters</a:t>
            </a:r>
            <a:endParaRPr b="0" i="0" sz="5100" u="none" cap="none" strike="noStrike"/>
          </a:p>
        </p:txBody>
      </p:sp>
      <p:sp>
        <p:nvSpPr>
          <p:cNvPr id="229" name="Google Shape;229;p25"/>
          <p:cNvSpPr/>
          <p:nvPr/>
        </p:nvSpPr>
        <p:spPr>
          <a:xfrm>
            <a:off x="793790" y="2789992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Feature randomness addresses a critical problem in ensemble learning: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feature dominance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50" u="none" cap="none" strike="noStrike"/>
          </a:p>
        </p:txBody>
      </p:sp>
      <p:sp>
        <p:nvSpPr>
          <p:cNvPr id="230" name="Google Shape;230;p25"/>
          <p:cNvSpPr/>
          <p:nvPr/>
        </p:nvSpPr>
        <p:spPr>
          <a:xfrm>
            <a:off x="793790" y="3339941"/>
            <a:ext cx="6407944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1043464" y="358961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377678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>
            <a:off x="1043464" y="4496872"/>
            <a:ext cx="41013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Prevents Dominant Features</a:t>
            </a:r>
            <a:endParaRPr b="0" i="0" sz="2550" u="none" cap="none" strike="noStrike"/>
          </a:p>
        </p:txBody>
      </p:sp>
      <p:sp>
        <p:nvSpPr>
          <p:cNvPr id="234" name="Google Shape;234;p25"/>
          <p:cNvSpPr/>
          <p:nvPr/>
        </p:nvSpPr>
        <p:spPr>
          <a:xfrm>
            <a:off x="1043464" y="5056823"/>
            <a:ext cx="5908596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Without randomness, the strongest predictive feature would be selected at the top split of nearly every tree, creating highly correlated trees.</a:t>
            </a:r>
            <a:endParaRPr b="0" i="0" sz="1750" u="none" cap="none" strike="noStrike"/>
          </a:p>
        </p:txBody>
      </p:sp>
      <p:sp>
        <p:nvSpPr>
          <p:cNvPr id="235" name="Google Shape;235;p25"/>
          <p:cNvSpPr/>
          <p:nvPr/>
        </p:nvSpPr>
        <p:spPr>
          <a:xfrm>
            <a:off x="7428548" y="3339941"/>
            <a:ext cx="6408063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7678222" y="358961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388" y="377678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/>
          <p:nvPr/>
        </p:nvSpPr>
        <p:spPr>
          <a:xfrm>
            <a:off x="7678222" y="449687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Forces Diverse Paths</a:t>
            </a:r>
            <a:endParaRPr b="0" i="0" sz="2550" u="none" cap="none" strike="noStrike"/>
          </a:p>
        </p:txBody>
      </p:sp>
      <p:sp>
        <p:nvSpPr>
          <p:cNvPr id="239" name="Google Shape;239;p25"/>
          <p:cNvSpPr/>
          <p:nvPr/>
        </p:nvSpPr>
        <p:spPr>
          <a:xfrm>
            <a:off x="7678222" y="5056823"/>
            <a:ext cx="59087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By limiting feature choices, trees must explore alternative decision boundaries, discovering complementary patterns in the data.</a:t>
            </a:r>
            <a:endParaRPr b="0" i="0" sz="1750" u="none" cap="none" strike="noStrike"/>
          </a:p>
        </p:txBody>
      </p:sp>
      <p:sp>
        <p:nvSpPr>
          <p:cNvPr id="240" name="Google Shape;240;p25"/>
          <p:cNvSpPr/>
          <p:nvPr/>
        </p:nvSpPr>
        <p:spPr>
          <a:xfrm>
            <a:off x="793790" y="6446044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result: an ensemble where each tree contributes unique insights, rather than redundant predictions.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767596" y="603052"/>
            <a:ext cx="9238655" cy="819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950"/>
              <a:buFont typeface="Marcellus"/>
              <a:buNone/>
            </a:pPr>
            <a:r>
              <a:rPr b="0" i="0" lang="en-US" sz="49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Combined Effect of Randomness</a:t>
            </a:r>
            <a:endParaRPr b="0" i="0" sz="4950" u="none" cap="none" strike="noStrike"/>
          </a:p>
        </p:txBody>
      </p:sp>
      <p:sp>
        <p:nvSpPr>
          <p:cNvPr id="247" name="Google Shape;247;p26"/>
          <p:cNvSpPr/>
          <p:nvPr/>
        </p:nvSpPr>
        <p:spPr>
          <a:xfrm>
            <a:off x="767596" y="1861304"/>
            <a:ext cx="13095208" cy="285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both sources of randomness work together, something remarkable happens:</a:t>
            </a:r>
            <a:endParaRPr b="0" i="0" sz="1700" u="none" cap="none" strike="noStrike"/>
          </a:p>
        </p:txBody>
      </p:sp>
      <p:sp>
        <p:nvSpPr>
          <p:cNvPr id="248" name="Google Shape;248;p26"/>
          <p:cNvSpPr/>
          <p:nvPr/>
        </p:nvSpPr>
        <p:spPr>
          <a:xfrm>
            <a:off x="1541978" y="2900839"/>
            <a:ext cx="3152537" cy="409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50"/>
              <a:buFont typeface="Marcellus"/>
              <a:buNone/>
            </a:pPr>
            <a:r>
              <a:rPr b="0" i="0" lang="en-US" sz="2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Data Randomness</a:t>
            </a:r>
            <a:endParaRPr b="0" i="0" sz="2450" u="none" cap="none" strike="noStrike"/>
          </a:p>
        </p:txBody>
      </p:sp>
      <p:sp>
        <p:nvSpPr>
          <p:cNvPr id="249" name="Google Shape;249;p26"/>
          <p:cNvSpPr/>
          <p:nvPr/>
        </p:nvSpPr>
        <p:spPr>
          <a:xfrm>
            <a:off x="767596" y="3442216"/>
            <a:ext cx="3926919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Bootstrap sampling gives each tree a unique training dataset</a:t>
            </a:r>
            <a:endParaRPr b="0" i="0" sz="1700" u="none" cap="none" strike="noStrike"/>
          </a:p>
        </p:txBody>
      </p:sp>
      <p:pic>
        <p:nvPicPr>
          <p:cNvPr descr="preencoded.png"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485" y="2393037"/>
            <a:ext cx="4583311" cy="4583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576" y="3208080"/>
            <a:ext cx="328136" cy="3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9935766" y="2758321"/>
            <a:ext cx="3152537" cy="409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50"/>
              <a:buFont typeface="Marcellus"/>
              <a:buNone/>
            </a:pPr>
            <a:r>
              <a:rPr b="0" i="0" lang="en-US" sz="2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Feature Randomness</a:t>
            </a:r>
            <a:endParaRPr b="0" i="0" sz="2450" u="none" cap="none" strike="noStrike"/>
          </a:p>
        </p:txBody>
      </p:sp>
      <p:sp>
        <p:nvSpPr>
          <p:cNvPr id="253" name="Google Shape;253;p26"/>
          <p:cNvSpPr/>
          <p:nvPr/>
        </p:nvSpPr>
        <p:spPr>
          <a:xfrm>
            <a:off x="9935766" y="3299698"/>
            <a:ext cx="3927038" cy="855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feature subsets create diverse decision paths within each tree</a:t>
            </a:r>
            <a:endParaRPr b="0" i="0" sz="1700" u="none" cap="none" strike="noStrike"/>
          </a:p>
        </p:txBody>
      </p:sp>
      <p:pic>
        <p:nvPicPr>
          <p:cNvPr descr="preencoded.png" id="254" name="Google Shape;2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3485" y="2393037"/>
            <a:ext cx="4583311" cy="4583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3379" y="3598128"/>
            <a:ext cx="328136" cy="3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9935766" y="5356979"/>
            <a:ext cx="3152537" cy="409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50"/>
              <a:buFont typeface="Marcellus"/>
              <a:buNone/>
            </a:pPr>
            <a:r>
              <a:rPr b="0" i="0" lang="en-US" sz="2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Diverse Ensemble</a:t>
            </a:r>
            <a:endParaRPr b="0" i="0" sz="2450" u="none" cap="none" strike="noStrike"/>
          </a:p>
        </p:txBody>
      </p:sp>
      <p:sp>
        <p:nvSpPr>
          <p:cNvPr id="257" name="Google Shape;257;p26"/>
          <p:cNvSpPr/>
          <p:nvPr/>
        </p:nvSpPr>
        <p:spPr>
          <a:xfrm>
            <a:off x="9935766" y="5898356"/>
            <a:ext cx="3927038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result is a collection of truly independent, complementary trees</a:t>
            </a:r>
            <a:endParaRPr b="0" i="0" sz="1700" u="none" cap="none" strike="noStrike"/>
          </a:p>
        </p:txBody>
      </p:sp>
      <p:pic>
        <p:nvPicPr>
          <p:cNvPr descr="preencoded.png" id="258" name="Google Shape;25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3485" y="2393037"/>
            <a:ext cx="4583311" cy="4583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3330" y="5832931"/>
            <a:ext cx="328136" cy="3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1541978" y="5214461"/>
            <a:ext cx="3152537" cy="409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50"/>
              <a:buFont typeface="Marcellus"/>
              <a:buNone/>
            </a:pPr>
            <a:r>
              <a:rPr b="0" i="0" lang="en-US" sz="2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Stable Predictions</a:t>
            </a:r>
            <a:endParaRPr b="0" i="0" sz="2450" u="none" cap="none" strike="noStrike"/>
          </a:p>
        </p:txBody>
      </p:sp>
      <p:sp>
        <p:nvSpPr>
          <p:cNvPr id="261" name="Google Shape;261;p26"/>
          <p:cNvSpPr/>
          <p:nvPr/>
        </p:nvSpPr>
        <p:spPr>
          <a:xfrm>
            <a:off x="767596" y="5755838"/>
            <a:ext cx="3926919" cy="855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ensemble delivers robust, accurate predictions that generalize well to new data</a:t>
            </a:r>
            <a:endParaRPr b="0" i="0" sz="1700" u="none" cap="none" strike="noStrike"/>
          </a:p>
        </p:txBody>
      </p:sp>
      <p:pic>
        <p:nvPicPr>
          <p:cNvPr descr="preencoded.png" id="262" name="Google Shape;26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23485" y="2393037"/>
            <a:ext cx="4583311" cy="4583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527" y="5442883"/>
            <a:ext cx="328136" cy="3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767596" y="7223046"/>
            <a:ext cx="13095208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elegant combination of randomness is what makes Random Forests one of the most reliable and widely-used machine learning algorithms.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702231" y="770811"/>
            <a:ext cx="11964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500"/>
              <a:buFont typeface="Marcellus"/>
              <a:buNone/>
            </a:pPr>
            <a:r>
              <a:rPr b="0" i="0" lang="en-US" sz="45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From Bootstrap to Bagging – The Missing Link</a:t>
            </a:r>
            <a:endParaRPr b="0" i="0" sz="4500" u="none" cap="none" strike="noStrike"/>
          </a:p>
        </p:txBody>
      </p:sp>
      <p:sp>
        <p:nvSpPr>
          <p:cNvPr id="271" name="Google Shape;271;p27"/>
          <p:cNvSpPr/>
          <p:nvPr/>
        </p:nvSpPr>
        <p:spPr>
          <a:xfrm>
            <a:off x="702231" y="1821537"/>
            <a:ext cx="132258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25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Bootstrap sampling creates multiple versions of your dataset through random sampling with replacement. But here's the key question: what happens next? Training a single model on one bootstrap sample doesn't unlock the full potential of this technique.</a:t>
            </a:r>
            <a:endParaRPr b="0" i="0" sz="1550" u="none" cap="none" strike="noStrike"/>
          </a:p>
        </p:txBody>
      </p:sp>
      <p:pic>
        <p:nvPicPr>
          <p:cNvPr descr="preencoded.png" id="272" name="Google Shape;2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31" y="2568654"/>
            <a:ext cx="1003221" cy="1203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/>
          <p:nvPr/>
        </p:nvSpPr>
        <p:spPr>
          <a:xfrm>
            <a:off x="1906072" y="2769275"/>
            <a:ext cx="28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Bootstrap Samples</a:t>
            </a:r>
            <a:endParaRPr b="0" i="0" sz="2250" u="none" cap="none" strike="noStrike"/>
          </a:p>
        </p:txBody>
      </p:sp>
      <p:sp>
        <p:nvSpPr>
          <p:cNvPr id="274" name="Google Shape;274;p27"/>
          <p:cNvSpPr/>
          <p:nvPr/>
        </p:nvSpPr>
        <p:spPr>
          <a:xfrm>
            <a:off x="1906072" y="3264575"/>
            <a:ext cx="12022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25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Multiple versions of your dataset created through random sampling</a:t>
            </a:r>
            <a:endParaRPr b="0" i="0" sz="1550" u="none" cap="none" strike="noStrike"/>
          </a:p>
        </p:txBody>
      </p:sp>
      <p:pic>
        <p:nvPicPr>
          <p:cNvPr descr="preencoded.png" id="275" name="Google Shape;2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31" y="3772495"/>
            <a:ext cx="1003221" cy="1203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/>
          <p:nvPr/>
        </p:nvSpPr>
        <p:spPr>
          <a:xfrm>
            <a:off x="1906072" y="3973116"/>
            <a:ext cx="28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Multiple Models</a:t>
            </a:r>
            <a:endParaRPr b="0" i="0" sz="2250" u="none" cap="none" strike="noStrike"/>
          </a:p>
        </p:txBody>
      </p:sp>
      <p:sp>
        <p:nvSpPr>
          <p:cNvPr id="277" name="Google Shape;277;p27"/>
          <p:cNvSpPr/>
          <p:nvPr/>
        </p:nvSpPr>
        <p:spPr>
          <a:xfrm>
            <a:off x="1906072" y="4468416"/>
            <a:ext cx="12022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25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Each sample trains an independent model using the same algorithm</a:t>
            </a:r>
            <a:endParaRPr b="0" i="0" sz="1550" u="none" cap="none" strike="noStrike"/>
          </a:p>
        </p:txBody>
      </p:sp>
      <p:pic>
        <p:nvPicPr>
          <p:cNvPr descr="preencoded.png" id="278" name="Google Shape;27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31" y="4976336"/>
            <a:ext cx="1003221" cy="1203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1906072" y="5176957"/>
            <a:ext cx="28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Aggregation</a:t>
            </a:r>
            <a:endParaRPr b="0" i="0" sz="2250" u="none" cap="none" strike="noStrike"/>
          </a:p>
        </p:txBody>
      </p:sp>
      <p:sp>
        <p:nvSpPr>
          <p:cNvPr id="280" name="Google Shape;280;p27"/>
          <p:cNvSpPr/>
          <p:nvPr/>
        </p:nvSpPr>
        <p:spPr>
          <a:xfrm>
            <a:off x="1906072" y="5672257"/>
            <a:ext cx="12022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25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Combine predictions to get robust, stable results</a:t>
            </a:r>
            <a:endParaRPr b="0" i="0" sz="1550" u="none" cap="none" strike="noStrike"/>
          </a:p>
        </p:txBody>
      </p:sp>
      <p:sp>
        <p:nvSpPr>
          <p:cNvPr id="281" name="Google Shape;281;p27"/>
          <p:cNvSpPr/>
          <p:nvPr/>
        </p:nvSpPr>
        <p:spPr>
          <a:xfrm>
            <a:off x="702231" y="6405801"/>
            <a:ext cx="13225800" cy="1053000"/>
          </a:xfrm>
          <a:prstGeom prst="roundRect">
            <a:avLst>
              <a:gd fmla="val 8004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851" y="6679049"/>
            <a:ext cx="250746" cy="20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1354217" y="6656546"/>
            <a:ext cx="12373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2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Bagging = Bootstrap + Aggregation</a:t>
            </a:r>
            <a:r>
              <a:rPr b="0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This elegant combination transforms variance into strength by training multiple models and combining their wisdom.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>
            <a:off x="716280" y="696754"/>
            <a:ext cx="58839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600"/>
              <a:buFont typeface="Marcellus"/>
              <a:buNone/>
            </a:pPr>
            <a:r>
              <a:rPr b="0" i="0" lang="en-US" sz="46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Is Bagging?</a:t>
            </a:r>
            <a:endParaRPr b="0" i="0" sz="4600" u="none" cap="none" strike="noStrike"/>
          </a:p>
        </p:txBody>
      </p:sp>
      <p:sp>
        <p:nvSpPr>
          <p:cNvPr id="290" name="Google Shape;290;p28"/>
          <p:cNvSpPr/>
          <p:nvPr/>
        </p:nvSpPr>
        <p:spPr>
          <a:xfrm>
            <a:off x="716280" y="1870829"/>
            <a:ext cx="131979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Bagging, short for Bootstrap Aggregating, is an ensemble technique that leverages the power of multiple models working together. Each model trains independently on a bootstrap sample, then their predictions are combined for a final, more reliable output.</a:t>
            </a:r>
            <a:endParaRPr b="0" i="0" sz="1600" u="none" cap="none" strike="noStrike"/>
          </a:p>
        </p:txBody>
      </p:sp>
      <p:sp>
        <p:nvSpPr>
          <p:cNvPr id="291" name="Google Shape;291;p28"/>
          <p:cNvSpPr/>
          <p:nvPr/>
        </p:nvSpPr>
        <p:spPr>
          <a:xfrm>
            <a:off x="716271" y="2898925"/>
            <a:ext cx="306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600" u="none" cap="none" strike="noStrike"/>
          </a:p>
        </p:txBody>
      </p:sp>
      <p:sp>
        <p:nvSpPr>
          <p:cNvPr id="292" name="Google Shape;292;p28"/>
          <p:cNvSpPr/>
          <p:nvPr/>
        </p:nvSpPr>
        <p:spPr>
          <a:xfrm>
            <a:off x="716280" y="3233976"/>
            <a:ext cx="4263000" cy="2280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716280" y="3381970"/>
            <a:ext cx="3408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00"/>
              <a:buFont typeface="Marcellus"/>
              <a:buNone/>
            </a:pPr>
            <a:r>
              <a:rPr b="0" i="0" lang="en-US" sz="23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Create Bootstrap Samples</a:t>
            </a:r>
            <a:endParaRPr b="0" i="0" sz="2300" u="none" cap="none" strike="noStrike"/>
          </a:p>
        </p:txBody>
      </p:sp>
      <p:sp>
        <p:nvSpPr>
          <p:cNvPr id="294" name="Google Shape;294;p28"/>
          <p:cNvSpPr/>
          <p:nvPr/>
        </p:nvSpPr>
        <p:spPr>
          <a:xfrm>
            <a:off x="716280" y="3887153"/>
            <a:ext cx="426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Generate multiple random samples with replacement from the original dataset</a:t>
            </a:r>
            <a:endParaRPr b="0" i="0" sz="1600" u="none" cap="none" strike="noStrike"/>
          </a:p>
        </p:txBody>
      </p:sp>
      <p:sp>
        <p:nvSpPr>
          <p:cNvPr id="295" name="Google Shape;295;p28"/>
          <p:cNvSpPr/>
          <p:nvPr/>
        </p:nvSpPr>
        <p:spPr>
          <a:xfrm>
            <a:off x="5183753" y="2898925"/>
            <a:ext cx="306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600" u="none" cap="none" strike="noStrike"/>
          </a:p>
        </p:txBody>
      </p:sp>
      <p:sp>
        <p:nvSpPr>
          <p:cNvPr id="296" name="Google Shape;296;p28"/>
          <p:cNvSpPr/>
          <p:nvPr/>
        </p:nvSpPr>
        <p:spPr>
          <a:xfrm>
            <a:off x="5183743" y="3233976"/>
            <a:ext cx="4263000" cy="2280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5183743" y="3381970"/>
            <a:ext cx="3734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00"/>
              <a:buFont typeface="Marcellus"/>
              <a:buNone/>
            </a:pPr>
            <a:r>
              <a:rPr b="0" i="0" lang="en-US" sz="23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Train Models Independently</a:t>
            </a:r>
            <a:endParaRPr b="0" i="0" sz="2300" u="none" cap="none" strike="noStrike"/>
          </a:p>
        </p:txBody>
      </p:sp>
      <p:sp>
        <p:nvSpPr>
          <p:cNvPr id="298" name="Google Shape;298;p28"/>
          <p:cNvSpPr/>
          <p:nvPr/>
        </p:nvSpPr>
        <p:spPr>
          <a:xfrm>
            <a:off x="5183743" y="3887153"/>
            <a:ext cx="4263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All models use the </a:t>
            </a:r>
            <a:r>
              <a:rPr b="0" i="0" lang="en-US" sz="1600" u="none" cap="none" strike="noStrike">
                <a:solidFill>
                  <a:srgbClr val="67534F"/>
                </a:solidFill>
                <a:highlight>
                  <a:srgbClr val="FF954F"/>
                </a:highlight>
                <a:latin typeface="Montserrat"/>
                <a:ea typeface="Montserrat"/>
                <a:cs typeface="Montserrat"/>
                <a:sym typeface="Montserrat"/>
              </a:rPr>
              <a:t>same algorithm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(like decision trees) but learn from different data</a:t>
            </a:r>
            <a:endParaRPr b="0" i="0" sz="1600" u="none" cap="none" strike="noStrike"/>
          </a:p>
        </p:txBody>
      </p:sp>
      <p:sp>
        <p:nvSpPr>
          <p:cNvPr id="299" name="Google Shape;299;p28"/>
          <p:cNvSpPr/>
          <p:nvPr/>
        </p:nvSpPr>
        <p:spPr>
          <a:xfrm>
            <a:off x="9651193" y="2898925"/>
            <a:ext cx="4413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600" u="none" cap="none" strike="noStrike"/>
          </a:p>
        </p:txBody>
      </p:sp>
      <p:sp>
        <p:nvSpPr>
          <p:cNvPr id="300" name="Google Shape;300;p28"/>
          <p:cNvSpPr/>
          <p:nvPr/>
        </p:nvSpPr>
        <p:spPr>
          <a:xfrm>
            <a:off x="9651206" y="3233976"/>
            <a:ext cx="4263000" cy="2280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9651206" y="3381970"/>
            <a:ext cx="295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00"/>
              <a:buFont typeface="Marcellus"/>
              <a:buNone/>
            </a:pPr>
            <a:r>
              <a:rPr b="0" i="0" lang="en-US" sz="23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Aggregate Predictions</a:t>
            </a:r>
            <a:endParaRPr b="0" i="0" sz="2300" u="none" cap="none" strike="noStrike"/>
          </a:p>
        </p:txBody>
      </p:sp>
      <p:sp>
        <p:nvSpPr>
          <p:cNvPr id="302" name="Google Shape;302;p28"/>
          <p:cNvSpPr/>
          <p:nvPr/>
        </p:nvSpPr>
        <p:spPr>
          <a:xfrm>
            <a:off x="9651206" y="3887153"/>
            <a:ext cx="426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uses majority voting; regression averages the predictions</a:t>
            </a:r>
            <a:endParaRPr b="0" i="0" sz="1600" u="none" cap="none" strike="noStrike"/>
          </a:p>
        </p:txBody>
      </p:sp>
      <p:sp>
        <p:nvSpPr>
          <p:cNvPr id="303" name="Google Shape;303;p28"/>
          <p:cNvSpPr/>
          <p:nvPr/>
        </p:nvSpPr>
        <p:spPr>
          <a:xfrm>
            <a:off x="716280" y="5273278"/>
            <a:ext cx="2941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300"/>
              <a:buFont typeface="Marcellus"/>
              <a:buNone/>
            </a:pPr>
            <a:r>
              <a:rPr b="0" i="0" lang="en-US" sz="23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Classification</a:t>
            </a:r>
            <a:endParaRPr b="0" i="0" sz="2300" u="none" cap="none" strike="noStrike"/>
          </a:p>
        </p:txBody>
      </p:sp>
      <p:sp>
        <p:nvSpPr>
          <p:cNvPr id="304" name="Google Shape;304;p28"/>
          <p:cNvSpPr/>
          <p:nvPr/>
        </p:nvSpPr>
        <p:spPr>
          <a:xfrm>
            <a:off x="716280" y="5860256"/>
            <a:ext cx="6349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Majority Voting: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Each model casts a vote, and the most popular prediction wins</a:t>
            </a:r>
            <a:endParaRPr b="0" i="0" sz="1600" u="none" cap="none" strike="noStrike"/>
          </a:p>
        </p:txBody>
      </p:sp>
      <p:sp>
        <p:nvSpPr>
          <p:cNvPr id="305" name="Google Shape;305;p28"/>
          <p:cNvSpPr/>
          <p:nvPr/>
        </p:nvSpPr>
        <p:spPr>
          <a:xfrm>
            <a:off x="7572494" y="5273278"/>
            <a:ext cx="2941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300"/>
              <a:buFont typeface="Marcellus"/>
              <a:buNone/>
            </a:pPr>
            <a:r>
              <a:rPr b="0" i="0" lang="en-US" sz="23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Regression</a:t>
            </a:r>
            <a:endParaRPr b="0" i="0" sz="2300" u="none" cap="none" strike="noStrike"/>
          </a:p>
        </p:txBody>
      </p:sp>
      <p:sp>
        <p:nvSpPr>
          <p:cNvPr id="306" name="Google Shape;306;p28"/>
          <p:cNvSpPr/>
          <p:nvPr/>
        </p:nvSpPr>
        <p:spPr>
          <a:xfrm>
            <a:off x="7572494" y="5860256"/>
            <a:ext cx="6349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Averaging: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Take the mean of all model predictions for a smooth, stable estimate</a:t>
            </a:r>
            <a:endParaRPr b="0" i="0" sz="1600" u="none" cap="none" strike="noStrike"/>
          </a:p>
        </p:txBody>
      </p:sp>
      <p:sp>
        <p:nvSpPr>
          <p:cNvPr id="307" name="Google Shape;307;p28"/>
          <p:cNvSpPr/>
          <p:nvPr/>
        </p:nvSpPr>
        <p:spPr>
          <a:xfrm>
            <a:off x="1023223" y="7036713"/>
            <a:ext cx="12891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Goal: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Reduce variance and improve model stability by combining diverse perspectives from multiple trained models.</a:t>
            </a:r>
            <a:endParaRPr b="0" i="0" sz="1600" u="none" cap="none" strike="noStrike"/>
          </a:p>
        </p:txBody>
      </p:sp>
      <p:sp>
        <p:nvSpPr>
          <p:cNvPr id="308" name="Google Shape;308;p28"/>
          <p:cNvSpPr/>
          <p:nvPr/>
        </p:nvSpPr>
        <p:spPr>
          <a:xfrm>
            <a:off x="716280" y="6806565"/>
            <a:ext cx="22800" cy="72630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793790" y="1857970"/>
            <a:ext cx="7731443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Randomness Matters</a:t>
            </a:r>
            <a:endParaRPr b="0" i="0" sz="5100" u="none" cap="none" strike="noStrike"/>
          </a:p>
        </p:txBody>
      </p:sp>
      <p:sp>
        <p:nvSpPr>
          <p:cNvPr id="61" name="Google Shape;61;p16"/>
          <p:cNvSpPr/>
          <p:nvPr/>
        </p:nvSpPr>
        <p:spPr>
          <a:xfrm>
            <a:off x="793790" y="3159323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Forests rely on randomness to build powerful, accurate models. Here's why it matters:</a:t>
            </a:r>
            <a:endParaRPr b="0" i="0" sz="1750" u="none" cap="none" strike="noStrike"/>
          </a:p>
        </p:txBody>
      </p:sp>
      <p:sp>
        <p:nvSpPr>
          <p:cNvPr id="62" name="Google Shape;62;p16"/>
          <p:cNvSpPr/>
          <p:nvPr/>
        </p:nvSpPr>
        <p:spPr>
          <a:xfrm>
            <a:off x="793790" y="3709273"/>
            <a:ext cx="4196358" cy="2662357"/>
          </a:xfrm>
          <a:prstGeom prst="roundRect">
            <a:avLst>
              <a:gd fmla="val 357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1043464" y="3958947"/>
            <a:ext cx="369701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Similar Trees, Similar Errors</a:t>
            </a:r>
            <a:endParaRPr b="0" i="0" sz="2550" u="none" cap="none" strike="noStrike"/>
          </a:p>
        </p:txBody>
      </p:sp>
      <p:sp>
        <p:nvSpPr>
          <p:cNvPr id="64" name="Google Shape;64;p16"/>
          <p:cNvSpPr/>
          <p:nvPr/>
        </p:nvSpPr>
        <p:spPr>
          <a:xfrm>
            <a:off x="1043464" y="4942761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decision trees are too alike, they make the same mistakes repeatedly, limiting the model's effectiveness.</a:t>
            </a:r>
            <a:endParaRPr b="0" i="0" sz="1750" u="none" cap="none" strike="noStrike"/>
          </a:p>
        </p:txBody>
      </p:sp>
      <p:sp>
        <p:nvSpPr>
          <p:cNvPr id="65" name="Google Shape;65;p16"/>
          <p:cNvSpPr/>
          <p:nvPr/>
        </p:nvSpPr>
        <p:spPr>
          <a:xfrm>
            <a:off x="5216962" y="3709273"/>
            <a:ext cx="4196358" cy="2662357"/>
          </a:xfrm>
          <a:prstGeom prst="roundRect">
            <a:avLst>
              <a:gd fmla="val 357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5466636" y="3958947"/>
            <a:ext cx="369701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Randomness Creates Diversity</a:t>
            </a:r>
            <a:endParaRPr b="0" i="0" sz="2550" u="none" cap="none" strike="noStrike"/>
          </a:p>
        </p:txBody>
      </p:sp>
      <p:sp>
        <p:nvSpPr>
          <p:cNvPr id="67" name="Google Shape;67;p16"/>
          <p:cNvSpPr/>
          <p:nvPr/>
        </p:nvSpPr>
        <p:spPr>
          <a:xfrm>
            <a:off x="5466636" y="4942761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Introducing controlled randomness ensures each tree develops its own unique perspective on the data.</a:t>
            </a:r>
            <a:endParaRPr b="0" i="0" sz="1750" u="none" cap="none" strike="noStrike"/>
          </a:p>
        </p:txBody>
      </p:sp>
      <p:sp>
        <p:nvSpPr>
          <p:cNvPr id="68" name="Google Shape;68;p16"/>
          <p:cNvSpPr/>
          <p:nvPr/>
        </p:nvSpPr>
        <p:spPr>
          <a:xfrm>
            <a:off x="9640133" y="3709273"/>
            <a:ext cx="4196358" cy="2662357"/>
          </a:xfrm>
          <a:prstGeom prst="roundRect">
            <a:avLst>
              <a:gd fmla="val 357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9889808" y="3958947"/>
            <a:ext cx="369701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Diversity Drives Performance</a:t>
            </a:r>
            <a:endParaRPr b="0" i="0" sz="2550" u="none" cap="none" strike="noStrike"/>
          </a:p>
        </p:txBody>
      </p:sp>
      <p:sp>
        <p:nvSpPr>
          <p:cNvPr id="70" name="Google Shape;70;p16"/>
          <p:cNvSpPr/>
          <p:nvPr/>
        </p:nvSpPr>
        <p:spPr>
          <a:xfrm>
            <a:off x="9889808" y="4942761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diverse ensemble of trees catches errors that individual trees miss, resulting in more robust predictions.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6231255" y="724257"/>
            <a:ext cx="7654290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800"/>
              <a:buFont typeface="Marcellus"/>
              <a:buNone/>
            </a:pPr>
            <a:r>
              <a:rPr b="0" i="0" lang="en-US" sz="4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Two Sources of Randomness</a:t>
            </a:r>
            <a:endParaRPr b="0" i="0" sz="4800" u="none" cap="none" strike="noStrike"/>
          </a:p>
        </p:txBody>
      </p:sp>
      <p:sp>
        <p:nvSpPr>
          <p:cNvPr id="78" name="Google Shape;78;p17"/>
          <p:cNvSpPr/>
          <p:nvPr/>
        </p:nvSpPr>
        <p:spPr>
          <a:xfrm>
            <a:off x="6231255" y="2634139"/>
            <a:ext cx="7654290" cy="55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Forests inject randomness at two critical stages of the training process, creating diversity across the ensemble:</a:t>
            </a:r>
            <a:endParaRPr b="0" i="0" sz="1650" u="none" cap="none" strike="noStrike"/>
          </a:p>
        </p:txBody>
      </p:sp>
      <p:pic>
        <p:nvPicPr>
          <p:cNvPr descr="preencoded.png" id="79" name="Google Shape;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255" y="3426976"/>
            <a:ext cx="1064062" cy="150435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7508081" y="3639741"/>
            <a:ext cx="3059430" cy="39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00"/>
              <a:buFont typeface="Marcellus"/>
              <a:buNone/>
            </a:pPr>
            <a:r>
              <a:rPr b="0" i="0" lang="en-US" sz="24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Bootstrap Sampling</a:t>
            </a:r>
            <a:endParaRPr b="0" i="0" sz="2400" u="none" cap="none" strike="noStrike"/>
          </a:p>
        </p:txBody>
      </p:sp>
      <p:sp>
        <p:nvSpPr>
          <p:cNvPr id="81" name="Google Shape;81;p17"/>
          <p:cNvSpPr/>
          <p:nvPr/>
        </p:nvSpPr>
        <p:spPr>
          <a:xfrm>
            <a:off x="7508081" y="4165163"/>
            <a:ext cx="6377464" cy="55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Each tree trains on a different random subset of the data, sampled with replacement from the original dataset.</a:t>
            </a:r>
            <a:endParaRPr b="0" i="0" sz="1650" u="none" cap="none" strike="noStrike"/>
          </a:p>
        </p:txBody>
      </p:sp>
      <p:pic>
        <p:nvPicPr>
          <p:cNvPr descr="preencoded.png" id="82" name="Google Shape;8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1255" y="4931331"/>
            <a:ext cx="1064062" cy="178105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7508081" y="5144095"/>
            <a:ext cx="3059430" cy="39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400"/>
              <a:buFont typeface="Marcellus"/>
              <a:buNone/>
            </a:pPr>
            <a:r>
              <a:rPr b="0" i="0" lang="en-US" sz="24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Feature Randomness</a:t>
            </a:r>
            <a:endParaRPr b="0" i="0" sz="2400" u="none" cap="none" strike="noStrike"/>
          </a:p>
        </p:txBody>
      </p:sp>
      <p:sp>
        <p:nvSpPr>
          <p:cNvPr id="84" name="Google Shape;84;p17"/>
          <p:cNvSpPr/>
          <p:nvPr/>
        </p:nvSpPr>
        <p:spPr>
          <a:xfrm>
            <a:off x="7508081" y="5669518"/>
            <a:ext cx="6377464" cy="83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At each split point, only a random subset of features is considered, forcing trees to explore alternative decision paths.</a:t>
            </a:r>
            <a:endParaRPr b="0" i="0" sz="1650" u="none" cap="none" strike="noStrike"/>
          </a:p>
        </p:txBody>
      </p:sp>
      <p:sp>
        <p:nvSpPr>
          <p:cNvPr id="85" name="Google Shape;85;p17"/>
          <p:cNvSpPr/>
          <p:nvPr/>
        </p:nvSpPr>
        <p:spPr>
          <a:xfrm>
            <a:off x="6231255" y="6951821"/>
            <a:ext cx="7654290" cy="55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Together, these mechanisms ensure no two trees are identical, maximizing the ensemble's collective intelligence.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773075" y="607450"/>
            <a:ext cx="10500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000"/>
              <a:buFont typeface="Marcellus"/>
              <a:buNone/>
            </a:pPr>
            <a:r>
              <a:rPr b="0" i="0" lang="en-US" sz="50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Bootstrap Sampling Explained</a:t>
            </a:r>
            <a:endParaRPr b="0" i="0" sz="5000" u="none" cap="none" strike="noStrike"/>
          </a:p>
        </p:txBody>
      </p:sp>
      <p:sp>
        <p:nvSpPr>
          <p:cNvPr id="92" name="Google Shape;92;p18"/>
          <p:cNvSpPr/>
          <p:nvPr/>
        </p:nvSpPr>
        <p:spPr>
          <a:xfrm>
            <a:off x="773073" y="1985129"/>
            <a:ext cx="3175278" cy="412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00"/>
              <a:buFont typeface="Marcellus"/>
              <a:buNone/>
            </a:pPr>
            <a:r>
              <a:rPr b="0" i="0" lang="en-US" sz="25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How It Works</a:t>
            </a:r>
            <a:endParaRPr b="0" i="0" sz="2500" u="none" cap="none" strike="noStrike"/>
          </a:p>
        </p:txBody>
      </p:sp>
      <p:sp>
        <p:nvSpPr>
          <p:cNvPr id="93" name="Google Shape;93;p18"/>
          <p:cNvSpPr/>
          <p:nvPr/>
        </p:nvSpPr>
        <p:spPr>
          <a:xfrm>
            <a:off x="773073" y="2618780"/>
            <a:ext cx="6272689" cy="861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Bootstrap sampling is a technique that creates new training datasets by randomly selecting rows from the original data </a:t>
            </a:r>
            <a:r>
              <a:rPr b="1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with replacement</a:t>
            </a: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/>
          </a:p>
        </p:txBody>
      </p:sp>
      <p:sp>
        <p:nvSpPr>
          <p:cNvPr id="94" name="Google Shape;94;p18"/>
          <p:cNvSpPr/>
          <p:nvPr/>
        </p:nvSpPr>
        <p:spPr>
          <a:xfrm>
            <a:off x="773073" y="3678674"/>
            <a:ext cx="6272689" cy="28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Each sample matches the original dataset size</a:t>
            </a:r>
            <a:endParaRPr b="0" i="0" sz="1700" u="none" cap="none" strike="noStrike"/>
          </a:p>
        </p:txBody>
      </p:sp>
      <p:sp>
        <p:nvSpPr>
          <p:cNvPr id="95" name="Google Shape;95;p18"/>
          <p:cNvSpPr/>
          <p:nvPr/>
        </p:nvSpPr>
        <p:spPr>
          <a:xfrm>
            <a:off x="773073" y="4043005"/>
            <a:ext cx="6272689" cy="28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Some rows appear multiple times</a:t>
            </a:r>
            <a:endParaRPr b="0" i="0" sz="1700" u="none" cap="none" strike="noStrike"/>
          </a:p>
        </p:txBody>
      </p:sp>
      <p:sp>
        <p:nvSpPr>
          <p:cNvPr id="96" name="Google Shape;96;p18"/>
          <p:cNvSpPr/>
          <p:nvPr/>
        </p:nvSpPr>
        <p:spPr>
          <a:xfrm>
            <a:off x="773073" y="4407337"/>
            <a:ext cx="6272689" cy="28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Some rows don't appear at all</a:t>
            </a:r>
            <a:endParaRPr b="0" i="0" sz="1700" u="none" cap="none" strike="noStrike"/>
          </a:p>
        </p:txBody>
      </p:sp>
      <p:sp>
        <p:nvSpPr>
          <p:cNvPr id="97" name="Google Shape;97;p18"/>
          <p:cNvSpPr/>
          <p:nvPr/>
        </p:nvSpPr>
        <p:spPr>
          <a:xfrm>
            <a:off x="773073" y="4771668"/>
            <a:ext cx="6272689" cy="28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Every tree gets a unique sample</a:t>
            </a:r>
            <a:endParaRPr b="0" i="0" sz="1700" u="none" cap="none" strike="noStrike"/>
          </a:p>
        </p:txBody>
      </p:sp>
      <p:pic>
        <p:nvPicPr>
          <p:cNvPr descr="preencoded.png"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2258" y="2012752"/>
            <a:ext cx="6272689" cy="418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592258" y="6442948"/>
            <a:ext cx="6272689" cy="28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00" name="Google Shape;100;p18"/>
          <p:cNvSpPr/>
          <p:nvPr/>
        </p:nvSpPr>
        <p:spPr>
          <a:xfrm>
            <a:off x="773073" y="7177207"/>
            <a:ext cx="13084254" cy="5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simple yet powerful technique ensures each decision tree experiences a slightly different version of reality, reducing overfitting and improving generalization.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573525" y="450525"/>
            <a:ext cx="9015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00"/>
              <a:buFont typeface="Marcellus"/>
              <a:buNone/>
            </a:pPr>
            <a:r>
              <a:rPr b="0" i="0" lang="en-US" sz="50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Bootstrap Sampling Example</a:t>
            </a:r>
            <a:endParaRPr b="0" i="0" sz="5000" u="none" cap="none" strike="noStrike"/>
          </a:p>
        </p:txBody>
      </p:sp>
      <p:pic>
        <p:nvPicPr>
          <p:cNvPr descr="preencoded.png"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25" y="1493049"/>
            <a:ext cx="9595947" cy="55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573524" y="7486193"/>
            <a:ext cx="959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Notice how some values appear multiple times (2 appears three times, 8 appears twice) while others are missing entirely (3, 4, and 6 aren't selected). This variation is exactly what creates diversity!</a:t>
            </a:r>
            <a:endParaRPr b="0" i="0" sz="1250" u="none" cap="none" strike="noStrike"/>
          </a:p>
        </p:txBody>
      </p:sp>
      <p:sp>
        <p:nvSpPr>
          <p:cNvPr id="109" name="Google Shape;109;p19"/>
          <p:cNvSpPr/>
          <p:nvPr/>
        </p:nvSpPr>
        <p:spPr>
          <a:xfrm>
            <a:off x="10576917" y="1493044"/>
            <a:ext cx="3487460" cy="1842373"/>
          </a:xfrm>
          <a:prstGeom prst="roundRect">
            <a:avLst>
              <a:gd fmla="val 3736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10599777" y="1515904"/>
            <a:ext cx="655439" cy="1796653"/>
          </a:xfrm>
          <a:prstGeom prst="roundRect">
            <a:avLst>
              <a:gd fmla="val 6316" name="adj"/>
            </a:avLst>
          </a:prstGeom>
          <a:solidFill>
            <a:srgbClr val="FFF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6945" y="2291239"/>
            <a:ext cx="245745" cy="24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11419046" y="1679734"/>
            <a:ext cx="2355652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Original Dataset</a:t>
            </a:r>
            <a:endParaRPr b="0" i="0" sz="1850" u="none" cap="none" strike="noStrike"/>
          </a:p>
        </p:txBody>
      </p:sp>
      <p:sp>
        <p:nvSpPr>
          <p:cNvPr id="113" name="Google Shape;113;p19"/>
          <p:cNvSpPr/>
          <p:nvPr/>
        </p:nvSpPr>
        <p:spPr>
          <a:xfrm>
            <a:off x="11419046" y="2149793"/>
            <a:ext cx="2458641" cy="638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Our starting point contains 8 unique data points arranged sequentially:</a:t>
            </a:r>
            <a:endParaRPr b="0" i="0" sz="1250" u="none" cap="none" strike="noStrike"/>
          </a:p>
        </p:txBody>
      </p:sp>
      <p:sp>
        <p:nvSpPr>
          <p:cNvPr id="114" name="Google Shape;114;p19"/>
          <p:cNvSpPr/>
          <p:nvPr/>
        </p:nvSpPr>
        <p:spPr>
          <a:xfrm>
            <a:off x="11419046" y="2935843"/>
            <a:ext cx="2458641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50"/>
              <a:buFont typeface="Montserrat"/>
              <a:buNone/>
            </a:pPr>
            <a:r>
              <a:rPr b="1" i="0" lang="en-US" sz="12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[1, 2, 3, 4, 5, 6, 7, 8]</a:t>
            </a:r>
            <a:endParaRPr b="0" i="0" sz="1250" u="none" cap="none" strike="noStrike"/>
          </a:p>
        </p:txBody>
      </p:sp>
      <p:sp>
        <p:nvSpPr>
          <p:cNvPr id="115" name="Google Shape;115;p19"/>
          <p:cNvSpPr/>
          <p:nvPr/>
        </p:nvSpPr>
        <p:spPr>
          <a:xfrm>
            <a:off x="10576917" y="3499247"/>
            <a:ext cx="3487460" cy="1842373"/>
          </a:xfrm>
          <a:prstGeom prst="roundRect">
            <a:avLst>
              <a:gd fmla="val 3736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0599777" y="3522107"/>
            <a:ext cx="655439" cy="1796653"/>
          </a:xfrm>
          <a:prstGeom prst="roundRect">
            <a:avLst>
              <a:gd fmla="val 6316" name="adj"/>
            </a:avLst>
          </a:prstGeom>
          <a:solidFill>
            <a:srgbClr val="FFF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96945" y="4297442"/>
            <a:ext cx="245745" cy="24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1419046" y="3685937"/>
            <a:ext cx="2355652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Bootstrap Sample</a:t>
            </a:r>
            <a:endParaRPr b="0" i="0" sz="1850" u="none" cap="none" strike="noStrike"/>
          </a:p>
        </p:txBody>
      </p:sp>
      <p:sp>
        <p:nvSpPr>
          <p:cNvPr id="119" name="Google Shape;119;p19"/>
          <p:cNvSpPr/>
          <p:nvPr/>
        </p:nvSpPr>
        <p:spPr>
          <a:xfrm>
            <a:off x="11419046" y="4155996"/>
            <a:ext cx="2458641" cy="638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After random sampling with replacement, we get a new dataset of the same size:</a:t>
            </a:r>
            <a:endParaRPr b="0" i="0" sz="1250" u="none" cap="none" strike="noStrike"/>
          </a:p>
        </p:txBody>
      </p:sp>
      <p:sp>
        <p:nvSpPr>
          <p:cNvPr id="120" name="Google Shape;120;p19"/>
          <p:cNvSpPr/>
          <p:nvPr/>
        </p:nvSpPr>
        <p:spPr>
          <a:xfrm>
            <a:off x="11419046" y="4942046"/>
            <a:ext cx="2458641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50"/>
              <a:buFont typeface="Montserrat"/>
              <a:buNone/>
            </a:pPr>
            <a:r>
              <a:rPr b="1" i="0" lang="en-US" sz="12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[2, 8, 2, 1, 5, 2, 7, 8]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638770" y="736640"/>
            <a:ext cx="5247203" cy="682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8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Out-of-Bag Samples</a:t>
            </a:r>
            <a:endParaRPr b="0" i="0" sz="4100" u="none" cap="none" strike="noStrike"/>
          </a:p>
        </p:txBody>
      </p:sp>
      <p:sp>
        <p:nvSpPr>
          <p:cNvPr id="127" name="Google Shape;127;p20"/>
          <p:cNvSpPr/>
          <p:nvPr/>
        </p:nvSpPr>
        <p:spPr>
          <a:xfrm>
            <a:off x="638770" y="1692473"/>
            <a:ext cx="13352859" cy="2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Every bootstrap sample leaves some data behind. These leftover rows are called </a:t>
            </a:r>
            <a:r>
              <a:rPr b="1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out-of-bag (OOB) samples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, and they serve a valuable purpose:</a:t>
            </a:r>
            <a:endParaRPr b="0" i="0" sz="1400" u="none" cap="none" strike="noStrike"/>
          </a:p>
        </p:txBody>
      </p:sp>
      <p:sp>
        <p:nvSpPr>
          <p:cNvPr id="128" name="Google Shape;128;p20"/>
          <p:cNvSpPr/>
          <p:nvPr/>
        </p:nvSpPr>
        <p:spPr>
          <a:xfrm>
            <a:off x="638783" y="2134900"/>
            <a:ext cx="468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arcellus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400" u="none" cap="none" strike="noStrike"/>
          </a:p>
        </p:txBody>
      </p:sp>
      <p:sp>
        <p:nvSpPr>
          <p:cNvPr id="129" name="Google Shape;129;p20"/>
          <p:cNvSpPr/>
          <p:nvPr/>
        </p:nvSpPr>
        <p:spPr>
          <a:xfrm>
            <a:off x="638770" y="2431256"/>
            <a:ext cx="4329351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38770" y="2568178"/>
            <a:ext cx="3043952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Not Selected in Bootstrap</a:t>
            </a:r>
            <a:endParaRPr b="0" i="0" sz="2050" u="none" cap="none" strike="noStrike"/>
          </a:p>
        </p:txBody>
      </p:sp>
      <p:sp>
        <p:nvSpPr>
          <p:cNvPr id="131" name="Google Shape;131;p20"/>
          <p:cNvSpPr/>
          <p:nvPr/>
        </p:nvSpPr>
        <p:spPr>
          <a:xfrm>
            <a:off x="638770" y="3018711"/>
            <a:ext cx="4329351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Approximately 37% of rows are excluded from each bootstrap sample due to the nature of random sampling with replacement.</a:t>
            </a:r>
            <a:endParaRPr b="0" i="0" sz="1400" u="none" cap="none" strike="noStrike"/>
          </a:p>
        </p:txBody>
      </p:sp>
      <p:sp>
        <p:nvSpPr>
          <p:cNvPr id="132" name="Google Shape;132;p20"/>
          <p:cNvSpPr/>
          <p:nvPr/>
        </p:nvSpPr>
        <p:spPr>
          <a:xfrm>
            <a:off x="5150525" y="2134900"/>
            <a:ext cx="468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arcellus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400" u="none" cap="none" strike="noStrike"/>
          </a:p>
        </p:txBody>
      </p:sp>
      <p:sp>
        <p:nvSpPr>
          <p:cNvPr id="133" name="Google Shape;133;p20"/>
          <p:cNvSpPr/>
          <p:nvPr/>
        </p:nvSpPr>
        <p:spPr>
          <a:xfrm>
            <a:off x="5150525" y="2431256"/>
            <a:ext cx="4329351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150525" y="2568178"/>
            <a:ext cx="2623542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Unique for Each Tree</a:t>
            </a:r>
            <a:endParaRPr b="0" i="0" sz="2050" u="none" cap="none" strike="noStrike"/>
          </a:p>
        </p:txBody>
      </p:sp>
      <p:sp>
        <p:nvSpPr>
          <p:cNvPr id="135" name="Google Shape;135;p20"/>
          <p:cNvSpPr/>
          <p:nvPr/>
        </p:nvSpPr>
        <p:spPr>
          <a:xfrm>
            <a:off x="5150525" y="3018711"/>
            <a:ext cx="4329351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Different trees have different OOB samples, since each tree's bootstrap sample is generated independently.</a:t>
            </a:r>
            <a:endParaRPr b="0" i="0" sz="1400" u="none" cap="none" strike="noStrike"/>
          </a:p>
        </p:txBody>
      </p:sp>
      <p:sp>
        <p:nvSpPr>
          <p:cNvPr id="136" name="Google Shape;136;p20"/>
          <p:cNvSpPr/>
          <p:nvPr/>
        </p:nvSpPr>
        <p:spPr>
          <a:xfrm>
            <a:off x="9662269" y="2134900"/>
            <a:ext cx="468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arcellus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400" u="none" cap="none" strike="noStrike"/>
          </a:p>
        </p:txBody>
      </p:sp>
      <p:sp>
        <p:nvSpPr>
          <p:cNvPr id="137" name="Google Shape;137;p20"/>
          <p:cNvSpPr/>
          <p:nvPr/>
        </p:nvSpPr>
        <p:spPr>
          <a:xfrm>
            <a:off x="9662279" y="2431256"/>
            <a:ext cx="4329351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9662279" y="2568178"/>
            <a:ext cx="2623542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Built-In Validation</a:t>
            </a:r>
            <a:endParaRPr b="0" i="0" sz="2050" u="none" cap="none" strike="noStrike"/>
          </a:p>
        </p:txBody>
      </p:sp>
      <p:sp>
        <p:nvSpPr>
          <p:cNvPr id="139" name="Google Shape;139;p20"/>
          <p:cNvSpPr/>
          <p:nvPr/>
        </p:nvSpPr>
        <p:spPr>
          <a:xfrm>
            <a:off x="9662279" y="3018711"/>
            <a:ext cx="4329351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OOB samples act as a free validation set, allowing you to estimate model performance without splitting your data.</a:t>
            </a:r>
            <a:endParaRPr b="0" i="0" sz="1400" u="none" cap="none" strike="noStrike"/>
          </a:p>
        </p:txBody>
      </p:sp>
      <p:pic>
        <p:nvPicPr>
          <p:cNvPr descr="preencoded.png"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975" y="4294800"/>
            <a:ext cx="6951601" cy="3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793790" y="1924764"/>
            <a:ext cx="8349139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Effect of Bootstrap Sampling</a:t>
            </a:r>
            <a:endParaRPr b="0" i="0" sz="5100" u="none" cap="none" strike="noStrike"/>
          </a:p>
        </p:txBody>
      </p:sp>
      <p:sp>
        <p:nvSpPr>
          <p:cNvPr id="147" name="Google Shape;147;p21"/>
          <p:cNvSpPr/>
          <p:nvPr/>
        </p:nvSpPr>
        <p:spPr>
          <a:xfrm>
            <a:off x="793790" y="3226118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Bootstrap sampling transforms the Random Forest from a collection of similar trees into a diverse ensemble with distinct strengths:</a:t>
            </a:r>
            <a:endParaRPr b="0" i="0" sz="1750" u="none" cap="none" strike="noStrike"/>
          </a:p>
        </p:txBody>
      </p:sp>
      <p:sp>
        <p:nvSpPr>
          <p:cNvPr id="148" name="Google Shape;148;p21"/>
          <p:cNvSpPr/>
          <p:nvPr/>
        </p:nvSpPr>
        <p:spPr>
          <a:xfrm>
            <a:off x="793790" y="40708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530906" y="4141708"/>
            <a:ext cx="3421499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Different Data Exposure</a:t>
            </a:r>
            <a:endParaRPr b="0" i="0" sz="2550" u="none" cap="none" strike="noStrike"/>
          </a:p>
        </p:txBody>
      </p:sp>
      <p:sp>
        <p:nvSpPr>
          <p:cNvPr id="150" name="Google Shape;150;p21"/>
          <p:cNvSpPr/>
          <p:nvPr/>
        </p:nvSpPr>
        <p:spPr>
          <a:xfrm>
            <a:off x="1530906" y="5125522"/>
            <a:ext cx="3421499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Each tree trains on its own unique dataset perspective, learning different patterns and relationships.</a:t>
            </a:r>
            <a:endParaRPr b="0" i="0" sz="1750" u="none" cap="none" strike="noStrike"/>
          </a:p>
        </p:txBody>
      </p:sp>
      <p:sp>
        <p:nvSpPr>
          <p:cNvPr id="151" name="Google Shape;151;p21"/>
          <p:cNvSpPr/>
          <p:nvPr/>
        </p:nvSpPr>
        <p:spPr>
          <a:xfrm>
            <a:off x="5235893" y="40708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5973008" y="414170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Reduced Correlation</a:t>
            </a:r>
            <a:endParaRPr b="0" i="0" sz="2550" u="none" cap="none" strike="noStrike"/>
          </a:p>
        </p:txBody>
      </p:sp>
      <p:sp>
        <p:nvSpPr>
          <p:cNvPr id="153" name="Google Shape;153;p21"/>
          <p:cNvSpPr/>
          <p:nvPr/>
        </p:nvSpPr>
        <p:spPr>
          <a:xfrm>
            <a:off x="5973008" y="4701659"/>
            <a:ext cx="3421499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Trees become less correlated with each other, making independent predictions rather than echoing the same patterns.</a:t>
            </a:r>
            <a:endParaRPr b="0" i="0" sz="1750" u="none" cap="none" strike="noStrike"/>
          </a:p>
        </p:txBody>
      </p:sp>
      <p:sp>
        <p:nvSpPr>
          <p:cNvPr id="154" name="Google Shape;154;p21"/>
          <p:cNvSpPr/>
          <p:nvPr/>
        </p:nvSpPr>
        <p:spPr>
          <a:xfrm>
            <a:off x="9677995" y="40708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0415111" y="414170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Lower Variance</a:t>
            </a:r>
            <a:endParaRPr b="0" i="0" sz="2550" u="none" cap="none" strike="noStrike"/>
          </a:p>
        </p:txBody>
      </p:sp>
      <p:sp>
        <p:nvSpPr>
          <p:cNvPr id="156" name="Google Shape;156;p21"/>
          <p:cNvSpPr/>
          <p:nvPr/>
        </p:nvSpPr>
        <p:spPr>
          <a:xfrm>
            <a:off x="10415111" y="4701659"/>
            <a:ext cx="3421499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ensemble becomes more stable, with reduced sensitivity to small changes in the training data.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793790" y="706517"/>
            <a:ext cx="9813488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Feature Randomness at Each Split</a:t>
            </a:r>
            <a:endParaRPr b="0" i="0" sz="5100" u="none" cap="none" strike="noStrike"/>
          </a:p>
        </p:txBody>
      </p:sp>
      <p:sp>
        <p:nvSpPr>
          <p:cNvPr id="163" name="Google Shape;163;p22"/>
          <p:cNvSpPr/>
          <p:nvPr/>
        </p:nvSpPr>
        <p:spPr>
          <a:xfrm>
            <a:off x="793790" y="1894403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Beyond data sampling, Random Forests add another layer of randomness at every decision point within each tree:</a:t>
            </a:r>
            <a:endParaRPr b="0" i="0" sz="1750" u="none" cap="none" strike="noStrike"/>
          </a:p>
        </p:txBody>
      </p:sp>
      <p:sp>
        <p:nvSpPr>
          <p:cNvPr id="164" name="Google Shape;164;p22"/>
          <p:cNvSpPr/>
          <p:nvPr/>
        </p:nvSpPr>
        <p:spPr>
          <a:xfrm>
            <a:off x="1048941" y="2444353"/>
            <a:ext cx="30480" cy="3978831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1273612" y="2684264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793790" y="24443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853321" y="2445187"/>
            <a:ext cx="391239" cy="50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1</a:t>
            </a:r>
            <a:endParaRPr b="0" i="0" sz="3050" u="none" cap="none" strike="noStrike"/>
          </a:p>
        </p:txBody>
      </p:sp>
      <p:sp>
        <p:nvSpPr>
          <p:cNvPr id="168" name="Google Shape;168;p22"/>
          <p:cNvSpPr/>
          <p:nvPr/>
        </p:nvSpPr>
        <p:spPr>
          <a:xfrm>
            <a:off x="2183011" y="2515195"/>
            <a:ext cx="3649623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Full Feature Set Available</a:t>
            </a:r>
            <a:endParaRPr b="0" i="0" sz="2550" u="none" cap="none" strike="noStrike"/>
          </a:p>
        </p:txBody>
      </p:sp>
      <p:sp>
        <p:nvSpPr>
          <p:cNvPr id="169" name="Google Shape;169;p22"/>
          <p:cNvSpPr/>
          <p:nvPr/>
        </p:nvSpPr>
        <p:spPr>
          <a:xfrm>
            <a:off x="2183011" y="3075146"/>
            <a:ext cx="1165359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tree has access to all features in the dataset initially.</a:t>
            </a:r>
            <a:endParaRPr b="0" i="0" sz="1750" u="none" cap="none" strike="noStrike"/>
          </a:p>
        </p:txBody>
      </p:sp>
      <p:sp>
        <p:nvSpPr>
          <p:cNvPr id="170" name="Google Shape;170;p22"/>
          <p:cNvSpPr/>
          <p:nvPr/>
        </p:nvSpPr>
        <p:spPr>
          <a:xfrm>
            <a:off x="1273612" y="4063484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793790" y="382357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853321" y="3824407"/>
            <a:ext cx="391239" cy="50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2</a:t>
            </a:r>
            <a:endParaRPr b="0" i="0" sz="3050" u="none" cap="none" strike="noStrike"/>
          </a:p>
        </p:txBody>
      </p:sp>
      <p:sp>
        <p:nvSpPr>
          <p:cNvPr id="173" name="Google Shape;173;p22"/>
          <p:cNvSpPr/>
          <p:nvPr/>
        </p:nvSpPr>
        <p:spPr>
          <a:xfrm>
            <a:off x="2183011" y="3894415"/>
            <a:ext cx="36074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Random Subset Selected</a:t>
            </a:r>
            <a:endParaRPr b="0" i="0" sz="2550" u="none" cap="none" strike="noStrike"/>
          </a:p>
        </p:txBody>
      </p:sp>
      <p:sp>
        <p:nvSpPr>
          <p:cNvPr id="174" name="Google Shape;174;p22"/>
          <p:cNvSpPr/>
          <p:nvPr/>
        </p:nvSpPr>
        <p:spPr>
          <a:xfrm>
            <a:off x="2183011" y="4454366"/>
            <a:ext cx="11653599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At each split, only a random subset of features is considered as candidates (typically √n for classification).</a:t>
            </a:r>
            <a:endParaRPr b="0" i="0" sz="1750" u="none" cap="none" strike="noStrike"/>
          </a:p>
        </p:txBody>
      </p:sp>
      <p:sp>
        <p:nvSpPr>
          <p:cNvPr id="175" name="Google Shape;175;p22"/>
          <p:cNvSpPr/>
          <p:nvPr/>
        </p:nvSpPr>
        <p:spPr>
          <a:xfrm>
            <a:off x="1273612" y="573750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793790" y="54975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853321" y="5498425"/>
            <a:ext cx="391239" cy="50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3</a:t>
            </a:r>
            <a:endParaRPr b="0" i="0" sz="3050" u="none" cap="none" strike="noStrike"/>
          </a:p>
        </p:txBody>
      </p:sp>
      <p:sp>
        <p:nvSpPr>
          <p:cNvPr id="178" name="Google Shape;178;p22"/>
          <p:cNvSpPr/>
          <p:nvPr/>
        </p:nvSpPr>
        <p:spPr>
          <a:xfrm>
            <a:off x="2183011" y="5568434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Best Split Chosen</a:t>
            </a:r>
            <a:endParaRPr b="0" i="0" sz="2550" u="none" cap="none" strike="noStrike"/>
          </a:p>
        </p:txBody>
      </p:sp>
      <p:sp>
        <p:nvSpPr>
          <p:cNvPr id="179" name="Google Shape;179;p22"/>
          <p:cNvSpPr/>
          <p:nvPr/>
        </p:nvSpPr>
        <p:spPr>
          <a:xfrm>
            <a:off x="2183011" y="6128385"/>
            <a:ext cx="1165359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optimal split is selected from this limited subset, not from all available features.</a:t>
            </a:r>
            <a:endParaRPr b="0" i="0" sz="175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793790" y="6678335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process repeats at every node, ensuring maximum diversity in how trees make decisions.</a:t>
            </a:r>
            <a:endParaRPr b="0" i="0" sz="175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793790" y="7228284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793790" y="1598414"/>
            <a:ext cx="870192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Feature Randomness Example</a:t>
            </a:r>
            <a:endParaRPr b="0" i="0" sz="5100" u="none" cap="none" strike="noStrike"/>
          </a:p>
        </p:txBody>
      </p:sp>
      <p:sp>
        <p:nvSpPr>
          <p:cNvPr id="188" name="Google Shape;188;p23"/>
          <p:cNvSpPr/>
          <p:nvPr/>
        </p:nvSpPr>
        <p:spPr>
          <a:xfrm>
            <a:off x="793790" y="2786301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Imagine a credit risk model with features: </a:t>
            </a:r>
            <a:r>
              <a:rPr b="1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Age, Income, Debt, Credit History, Employment Status</a:t>
            </a:r>
            <a:endParaRPr b="0" i="0" sz="1750" u="none" cap="none" strike="noStrike"/>
          </a:p>
        </p:txBody>
      </p:sp>
      <p:sp>
        <p:nvSpPr>
          <p:cNvPr id="189" name="Google Shape;189;p23"/>
          <p:cNvSpPr/>
          <p:nvPr/>
        </p:nvSpPr>
        <p:spPr>
          <a:xfrm>
            <a:off x="793790" y="3676412"/>
            <a:ext cx="4196358" cy="2404705"/>
          </a:xfrm>
          <a:prstGeom prst="roundRect">
            <a:avLst>
              <a:gd fmla="val 6084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93790" y="364593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2551688" y="333625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2755761" y="3499604"/>
            <a:ext cx="272177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1</a:t>
            </a:r>
            <a:endParaRPr b="0" i="0" sz="2100" u="none" cap="none" strike="noStrike"/>
          </a:p>
        </p:txBody>
      </p:sp>
      <p:sp>
        <p:nvSpPr>
          <p:cNvPr id="193" name="Google Shape;193;p23"/>
          <p:cNvSpPr/>
          <p:nvPr/>
        </p:nvSpPr>
        <p:spPr>
          <a:xfrm>
            <a:off x="1051084" y="424338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Split 1: Tree A</a:t>
            </a:r>
            <a:endParaRPr b="0" i="0" sz="2550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1051084" y="4803338"/>
            <a:ext cx="368177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subset: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Income, Debt</a:t>
            </a:r>
            <a:endParaRPr b="0" i="0" sz="1750" u="none" cap="none" strike="noStrike"/>
          </a:p>
        </p:txBody>
      </p:sp>
      <p:sp>
        <p:nvSpPr>
          <p:cNvPr id="195" name="Google Shape;195;p23"/>
          <p:cNvSpPr/>
          <p:nvPr/>
        </p:nvSpPr>
        <p:spPr>
          <a:xfrm>
            <a:off x="1051084" y="5234226"/>
            <a:ext cx="368177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Chosen split: Debt &gt; $50,000</a:t>
            </a:r>
            <a:endParaRPr b="0" i="0" sz="1750" u="none" cap="none" strike="noStrike"/>
          </a:p>
        </p:txBody>
      </p:sp>
      <p:sp>
        <p:nvSpPr>
          <p:cNvPr id="196" name="Google Shape;196;p23"/>
          <p:cNvSpPr/>
          <p:nvPr/>
        </p:nvSpPr>
        <p:spPr>
          <a:xfrm>
            <a:off x="5216962" y="3676412"/>
            <a:ext cx="4196358" cy="2404705"/>
          </a:xfrm>
          <a:prstGeom prst="roundRect">
            <a:avLst>
              <a:gd fmla="val 6084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5216962" y="364593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6974860" y="333625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178933" y="3499604"/>
            <a:ext cx="272177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2</a:t>
            </a:r>
            <a:endParaRPr b="0" i="0" sz="2100" u="none" cap="none" strike="noStrike"/>
          </a:p>
        </p:txBody>
      </p:sp>
      <p:sp>
        <p:nvSpPr>
          <p:cNvPr id="200" name="Google Shape;200;p23"/>
          <p:cNvSpPr/>
          <p:nvPr/>
        </p:nvSpPr>
        <p:spPr>
          <a:xfrm>
            <a:off x="5474256" y="424338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Split 1: Tree B</a:t>
            </a:r>
            <a:endParaRPr b="0" i="0" sz="2550" u="none" cap="none" strike="noStrike"/>
          </a:p>
        </p:txBody>
      </p:sp>
      <p:sp>
        <p:nvSpPr>
          <p:cNvPr id="201" name="Google Shape;201;p23"/>
          <p:cNvSpPr/>
          <p:nvPr/>
        </p:nvSpPr>
        <p:spPr>
          <a:xfrm>
            <a:off x="5474256" y="4803338"/>
            <a:ext cx="3681770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subset: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Age, Credit History</a:t>
            </a:r>
            <a:endParaRPr b="0" i="0" sz="1750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5474256" y="5529024"/>
            <a:ext cx="368177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Chosen split: Age &lt; 30</a:t>
            </a:r>
            <a:endParaRPr b="0" i="0" sz="1750" u="none" cap="none" strike="noStrike"/>
          </a:p>
        </p:txBody>
      </p:sp>
      <p:sp>
        <p:nvSpPr>
          <p:cNvPr id="203" name="Google Shape;203;p23"/>
          <p:cNvSpPr/>
          <p:nvPr/>
        </p:nvSpPr>
        <p:spPr>
          <a:xfrm>
            <a:off x="9640133" y="3676412"/>
            <a:ext cx="4196358" cy="2404705"/>
          </a:xfrm>
          <a:prstGeom prst="roundRect">
            <a:avLst>
              <a:gd fmla="val 6084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9640133" y="364593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1398032" y="333625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1602105" y="3499604"/>
            <a:ext cx="272177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3</a:t>
            </a:r>
            <a:endParaRPr b="0" i="0" sz="2100" u="none" cap="none" strike="noStrike"/>
          </a:p>
        </p:txBody>
      </p:sp>
      <p:sp>
        <p:nvSpPr>
          <p:cNvPr id="207" name="Google Shape;207;p23"/>
          <p:cNvSpPr/>
          <p:nvPr/>
        </p:nvSpPr>
        <p:spPr>
          <a:xfrm>
            <a:off x="9897427" y="424338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Split 1: Tree C</a:t>
            </a:r>
            <a:endParaRPr b="0" i="0" sz="2550" u="none" cap="none" strike="noStrike"/>
          </a:p>
        </p:txBody>
      </p:sp>
      <p:sp>
        <p:nvSpPr>
          <p:cNvPr id="208" name="Google Shape;208;p23"/>
          <p:cNvSpPr/>
          <p:nvPr/>
        </p:nvSpPr>
        <p:spPr>
          <a:xfrm>
            <a:off x="9897427" y="4803338"/>
            <a:ext cx="3681770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Random subset: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Employment Status, Income</a:t>
            </a:r>
            <a:endParaRPr b="0" i="0" sz="1750" u="none" cap="none" strike="noStrike"/>
          </a:p>
        </p:txBody>
      </p:sp>
      <p:sp>
        <p:nvSpPr>
          <p:cNvPr id="209" name="Google Shape;209;p23"/>
          <p:cNvSpPr/>
          <p:nvPr/>
        </p:nvSpPr>
        <p:spPr>
          <a:xfrm>
            <a:off x="9897427" y="5529024"/>
            <a:ext cx="368177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Chosen split: Income &gt; $75,000</a:t>
            </a:r>
            <a:endParaRPr b="0" i="0" sz="1750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793790" y="6336268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Even at the first split, each tree takes a completely different approach to the problem!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